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1" r:id="rId7"/>
    <p:sldId id="508" r:id="rId8"/>
    <p:sldId id="509" r:id="rId9"/>
    <p:sldId id="515" r:id="rId10"/>
    <p:sldId id="511" r:id="rId11"/>
    <p:sldId id="512" r:id="rId12"/>
    <p:sldId id="513" r:id="rId13"/>
    <p:sldId id="514"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4580" autoAdjust="0"/>
  </p:normalViewPr>
  <p:slideViewPr>
    <p:cSldViewPr snapToGrid="0">
      <p:cViewPr varScale="1">
        <p:scale>
          <a:sx n="76" d="100"/>
          <a:sy n="76" d="100"/>
        </p:scale>
        <p:origin x="62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98169-467D-4810-8948-C845B7813C8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4D79C16D-4F26-44B4-A450-2B7A22FFC7CB}">
      <dgm:prSet/>
      <dgm:spPr/>
      <dgm:t>
        <a:bodyPr/>
        <a:lstStyle/>
        <a:p>
          <a:r>
            <a:rPr lang="es-ES" dirty="0"/>
            <a:t>Gestionar los proveedores de la microempresa Ginna Marcela.</a:t>
          </a:r>
          <a:endParaRPr lang="en-US" dirty="0"/>
        </a:p>
      </dgm:t>
    </dgm:pt>
    <dgm:pt modelId="{C801B28F-0E10-4F99-B1B1-670F1F4D4E3A}" type="parTrans" cxnId="{B04CD57A-DE56-41FC-A240-8DD086F188B8}">
      <dgm:prSet/>
      <dgm:spPr/>
      <dgm:t>
        <a:bodyPr/>
        <a:lstStyle/>
        <a:p>
          <a:endParaRPr lang="en-US"/>
        </a:p>
      </dgm:t>
    </dgm:pt>
    <dgm:pt modelId="{85DB7874-C64B-4F70-8FA8-432EF0F14AD6}" type="sibTrans" cxnId="{B04CD57A-DE56-41FC-A240-8DD086F188B8}">
      <dgm:prSet/>
      <dgm:spPr/>
      <dgm:t>
        <a:bodyPr/>
        <a:lstStyle/>
        <a:p>
          <a:endParaRPr lang="en-US"/>
        </a:p>
      </dgm:t>
    </dgm:pt>
    <dgm:pt modelId="{95DB4FDA-BF3F-43D8-A30C-3860F7E35F86}">
      <dgm:prSet/>
      <dgm:spPr/>
      <dgm:t>
        <a:bodyPr/>
        <a:lstStyle/>
        <a:p>
          <a:r>
            <a:rPr lang="es-ES"/>
            <a:t>Administrar el registro de los productos entrantes y salientes de la microempresa.</a:t>
          </a:r>
          <a:endParaRPr lang="en-US"/>
        </a:p>
      </dgm:t>
    </dgm:pt>
    <dgm:pt modelId="{7749B1C9-8A78-485E-A711-DD9EAF13B136}" type="parTrans" cxnId="{D1B18D15-5AAC-4F4C-B8F0-B650A2386ACF}">
      <dgm:prSet/>
      <dgm:spPr/>
      <dgm:t>
        <a:bodyPr/>
        <a:lstStyle/>
        <a:p>
          <a:endParaRPr lang="en-US"/>
        </a:p>
      </dgm:t>
    </dgm:pt>
    <dgm:pt modelId="{0FC1585B-8047-4545-B83C-7FFFBFEA04C2}" type="sibTrans" cxnId="{D1B18D15-5AAC-4F4C-B8F0-B650A2386ACF}">
      <dgm:prSet/>
      <dgm:spPr/>
      <dgm:t>
        <a:bodyPr/>
        <a:lstStyle/>
        <a:p>
          <a:endParaRPr lang="en-US"/>
        </a:p>
      </dgm:t>
    </dgm:pt>
    <dgm:pt modelId="{C5799464-2AED-4368-80A7-FCFEF6B7187B}">
      <dgm:prSet/>
      <dgm:spPr/>
      <dgm:t>
        <a:bodyPr/>
        <a:lstStyle/>
        <a:p>
          <a:r>
            <a:rPr lang="es-ES"/>
            <a:t>Gestionar las facturas generadas por la microempresa Ginna Marcela.</a:t>
          </a:r>
          <a:endParaRPr lang="en-US"/>
        </a:p>
      </dgm:t>
    </dgm:pt>
    <dgm:pt modelId="{E3C499A8-BD10-46F5-BCCE-BA427FB5EF2E}" type="parTrans" cxnId="{601DC257-716F-41D1-98D8-159260A0A409}">
      <dgm:prSet/>
      <dgm:spPr/>
      <dgm:t>
        <a:bodyPr/>
        <a:lstStyle/>
        <a:p>
          <a:endParaRPr lang="en-US"/>
        </a:p>
      </dgm:t>
    </dgm:pt>
    <dgm:pt modelId="{DF187956-D9D7-4C25-A337-493BAF464F4C}" type="sibTrans" cxnId="{601DC257-716F-41D1-98D8-159260A0A409}">
      <dgm:prSet/>
      <dgm:spPr/>
      <dgm:t>
        <a:bodyPr/>
        <a:lstStyle/>
        <a:p>
          <a:endParaRPr lang="en-US"/>
        </a:p>
      </dgm:t>
    </dgm:pt>
    <dgm:pt modelId="{4D173C74-F3C6-4964-9096-F207F7D9DBBC}">
      <dgm:prSet/>
      <dgm:spPr/>
      <dgm:t>
        <a:bodyPr/>
        <a:lstStyle/>
        <a:p>
          <a:r>
            <a:rPr lang="es-ES"/>
            <a:t>Gestionar los usuarios del sistema MGM</a:t>
          </a:r>
          <a:endParaRPr lang="en-US"/>
        </a:p>
      </dgm:t>
    </dgm:pt>
    <dgm:pt modelId="{104334B4-7DA1-4730-A1A3-4915DC1007A8}" type="parTrans" cxnId="{09849D93-D9F7-4BF0-A16C-E583C2A009A3}">
      <dgm:prSet/>
      <dgm:spPr/>
      <dgm:t>
        <a:bodyPr/>
        <a:lstStyle/>
        <a:p>
          <a:endParaRPr lang="en-US"/>
        </a:p>
      </dgm:t>
    </dgm:pt>
    <dgm:pt modelId="{99B1CFFE-6228-49A1-A838-41441144B08C}" type="sibTrans" cxnId="{09849D93-D9F7-4BF0-A16C-E583C2A009A3}">
      <dgm:prSet/>
      <dgm:spPr/>
      <dgm:t>
        <a:bodyPr/>
        <a:lstStyle/>
        <a:p>
          <a:endParaRPr lang="en-US"/>
        </a:p>
      </dgm:t>
    </dgm:pt>
    <dgm:pt modelId="{BD116CB2-282F-4F05-91D5-58F2BC2AFF2B}">
      <dgm:prSet/>
      <dgm:spPr/>
      <dgm:t>
        <a:bodyPr/>
        <a:lstStyle/>
        <a:p>
          <a:r>
            <a:rPr lang="es-ES"/>
            <a:t>Gestionar los reportes gráficos e impresos de la microempresa Ginna Marcela.</a:t>
          </a:r>
          <a:endParaRPr lang="en-US"/>
        </a:p>
      </dgm:t>
    </dgm:pt>
    <dgm:pt modelId="{5FF06AAF-D447-4E52-ACBB-12E025D30A39}" type="parTrans" cxnId="{3D594E44-0DFD-4655-97BD-3C5D220DBADC}">
      <dgm:prSet/>
      <dgm:spPr/>
      <dgm:t>
        <a:bodyPr/>
        <a:lstStyle/>
        <a:p>
          <a:endParaRPr lang="en-US"/>
        </a:p>
      </dgm:t>
    </dgm:pt>
    <dgm:pt modelId="{EC0166FE-BD9A-4F63-BB12-7B0BB728C810}" type="sibTrans" cxnId="{3D594E44-0DFD-4655-97BD-3C5D220DBADC}">
      <dgm:prSet/>
      <dgm:spPr/>
      <dgm:t>
        <a:bodyPr/>
        <a:lstStyle/>
        <a:p>
          <a:endParaRPr lang="en-US"/>
        </a:p>
      </dgm:t>
    </dgm:pt>
    <dgm:pt modelId="{8758E4EB-C9FC-4A40-B821-CF46CC763A80}" type="pres">
      <dgm:prSet presAssocID="{00698169-467D-4810-8948-C845B7813C80}" presName="linear" presStyleCnt="0">
        <dgm:presLayoutVars>
          <dgm:animLvl val="lvl"/>
          <dgm:resizeHandles val="exact"/>
        </dgm:presLayoutVars>
      </dgm:prSet>
      <dgm:spPr/>
    </dgm:pt>
    <dgm:pt modelId="{3CA2F35F-C615-4D1B-87B2-64FD1F1A48A5}" type="pres">
      <dgm:prSet presAssocID="{4D79C16D-4F26-44B4-A450-2B7A22FFC7CB}" presName="parentText" presStyleLbl="node1" presStyleIdx="0" presStyleCnt="5" custLinFactY="-14877" custLinFactNeighborY="-100000">
        <dgm:presLayoutVars>
          <dgm:chMax val="0"/>
          <dgm:bulletEnabled val="1"/>
        </dgm:presLayoutVars>
      </dgm:prSet>
      <dgm:spPr/>
    </dgm:pt>
    <dgm:pt modelId="{1331C0F4-28A7-4C88-9AA4-E8F89835E568}" type="pres">
      <dgm:prSet presAssocID="{85DB7874-C64B-4F70-8FA8-432EF0F14AD6}" presName="spacer" presStyleCnt="0"/>
      <dgm:spPr/>
    </dgm:pt>
    <dgm:pt modelId="{359DAB7A-28B2-496D-9E47-FA700BD1C7D0}" type="pres">
      <dgm:prSet presAssocID="{95DB4FDA-BF3F-43D8-A30C-3860F7E35F86}" presName="parentText" presStyleLbl="node1" presStyleIdx="1" presStyleCnt="5" custLinFactNeighborX="-2889" custLinFactNeighborY="-37986">
        <dgm:presLayoutVars>
          <dgm:chMax val="0"/>
          <dgm:bulletEnabled val="1"/>
        </dgm:presLayoutVars>
      </dgm:prSet>
      <dgm:spPr/>
    </dgm:pt>
    <dgm:pt modelId="{B51939E1-1ECD-434C-87D9-91264BF2934E}" type="pres">
      <dgm:prSet presAssocID="{0FC1585B-8047-4545-B83C-7FFFBFEA04C2}" presName="spacer" presStyleCnt="0"/>
      <dgm:spPr/>
    </dgm:pt>
    <dgm:pt modelId="{D9F10755-3B33-4628-AE91-000D31EACDBF}" type="pres">
      <dgm:prSet presAssocID="{C5799464-2AED-4368-80A7-FCFEF6B7187B}" presName="parentText" presStyleLbl="node1" presStyleIdx="2" presStyleCnt="5">
        <dgm:presLayoutVars>
          <dgm:chMax val="0"/>
          <dgm:bulletEnabled val="1"/>
        </dgm:presLayoutVars>
      </dgm:prSet>
      <dgm:spPr/>
    </dgm:pt>
    <dgm:pt modelId="{2DAC6C1E-87F4-4EDF-BD85-BFA7B0FA9C1A}" type="pres">
      <dgm:prSet presAssocID="{DF187956-D9D7-4C25-A337-493BAF464F4C}" presName="spacer" presStyleCnt="0"/>
      <dgm:spPr/>
    </dgm:pt>
    <dgm:pt modelId="{3FFC26ED-6DEB-4A2F-A446-563CAA02F60A}" type="pres">
      <dgm:prSet presAssocID="{4D173C74-F3C6-4964-9096-F207F7D9DBBC}" presName="parentText" presStyleLbl="node1" presStyleIdx="3" presStyleCnt="5">
        <dgm:presLayoutVars>
          <dgm:chMax val="0"/>
          <dgm:bulletEnabled val="1"/>
        </dgm:presLayoutVars>
      </dgm:prSet>
      <dgm:spPr/>
    </dgm:pt>
    <dgm:pt modelId="{939D39A3-6791-4CA7-9E6F-4DA2C85DA691}" type="pres">
      <dgm:prSet presAssocID="{99B1CFFE-6228-49A1-A838-41441144B08C}" presName="spacer" presStyleCnt="0"/>
      <dgm:spPr/>
    </dgm:pt>
    <dgm:pt modelId="{20C03F08-CC1E-47F9-A017-F1CE016844DD}" type="pres">
      <dgm:prSet presAssocID="{BD116CB2-282F-4F05-91D5-58F2BC2AFF2B}" presName="parentText" presStyleLbl="node1" presStyleIdx="4" presStyleCnt="5">
        <dgm:presLayoutVars>
          <dgm:chMax val="0"/>
          <dgm:bulletEnabled val="1"/>
        </dgm:presLayoutVars>
      </dgm:prSet>
      <dgm:spPr/>
    </dgm:pt>
  </dgm:ptLst>
  <dgm:cxnLst>
    <dgm:cxn modelId="{D1B18D15-5AAC-4F4C-B8F0-B650A2386ACF}" srcId="{00698169-467D-4810-8948-C845B7813C80}" destId="{95DB4FDA-BF3F-43D8-A30C-3860F7E35F86}" srcOrd="1" destOrd="0" parTransId="{7749B1C9-8A78-485E-A711-DD9EAF13B136}" sibTransId="{0FC1585B-8047-4545-B83C-7FFFBFEA04C2}"/>
    <dgm:cxn modelId="{31140C34-0F48-4213-9FFD-6B74D76F3E19}" type="presOf" srcId="{BD116CB2-282F-4F05-91D5-58F2BC2AFF2B}" destId="{20C03F08-CC1E-47F9-A017-F1CE016844DD}" srcOrd="0" destOrd="0" presId="urn:microsoft.com/office/officeart/2005/8/layout/vList2"/>
    <dgm:cxn modelId="{3D594E44-0DFD-4655-97BD-3C5D220DBADC}" srcId="{00698169-467D-4810-8948-C845B7813C80}" destId="{BD116CB2-282F-4F05-91D5-58F2BC2AFF2B}" srcOrd="4" destOrd="0" parTransId="{5FF06AAF-D447-4E52-ACBB-12E025D30A39}" sibTransId="{EC0166FE-BD9A-4F63-BB12-7B0BB728C810}"/>
    <dgm:cxn modelId="{601DC257-716F-41D1-98D8-159260A0A409}" srcId="{00698169-467D-4810-8948-C845B7813C80}" destId="{C5799464-2AED-4368-80A7-FCFEF6B7187B}" srcOrd="2" destOrd="0" parTransId="{E3C499A8-BD10-46F5-BCCE-BA427FB5EF2E}" sibTransId="{DF187956-D9D7-4C25-A337-493BAF464F4C}"/>
    <dgm:cxn modelId="{B04CD57A-DE56-41FC-A240-8DD086F188B8}" srcId="{00698169-467D-4810-8948-C845B7813C80}" destId="{4D79C16D-4F26-44B4-A450-2B7A22FFC7CB}" srcOrd="0" destOrd="0" parTransId="{C801B28F-0E10-4F99-B1B1-670F1F4D4E3A}" sibTransId="{85DB7874-C64B-4F70-8FA8-432EF0F14AD6}"/>
    <dgm:cxn modelId="{0B41697D-C12F-4229-8807-D4634A29E325}" type="presOf" srcId="{00698169-467D-4810-8948-C845B7813C80}" destId="{8758E4EB-C9FC-4A40-B821-CF46CC763A80}" srcOrd="0" destOrd="0" presId="urn:microsoft.com/office/officeart/2005/8/layout/vList2"/>
    <dgm:cxn modelId="{5831C97D-7D2C-4F16-A512-775F1A4F722A}" type="presOf" srcId="{4D173C74-F3C6-4964-9096-F207F7D9DBBC}" destId="{3FFC26ED-6DEB-4A2F-A446-563CAA02F60A}" srcOrd="0" destOrd="0" presId="urn:microsoft.com/office/officeart/2005/8/layout/vList2"/>
    <dgm:cxn modelId="{09849D93-D9F7-4BF0-A16C-E583C2A009A3}" srcId="{00698169-467D-4810-8948-C845B7813C80}" destId="{4D173C74-F3C6-4964-9096-F207F7D9DBBC}" srcOrd="3" destOrd="0" parTransId="{104334B4-7DA1-4730-A1A3-4915DC1007A8}" sibTransId="{99B1CFFE-6228-49A1-A838-41441144B08C}"/>
    <dgm:cxn modelId="{8495CEDF-DFCC-4ABA-A9AC-7D25055E90E1}" type="presOf" srcId="{4D79C16D-4F26-44B4-A450-2B7A22FFC7CB}" destId="{3CA2F35F-C615-4D1B-87B2-64FD1F1A48A5}" srcOrd="0" destOrd="0" presId="urn:microsoft.com/office/officeart/2005/8/layout/vList2"/>
    <dgm:cxn modelId="{A49CB3E4-1611-4EAA-8A8B-A0BFBD42F9A2}" type="presOf" srcId="{95DB4FDA-BF3F-43D8-A30C-3860F7E35F86}" destId="{359DAB7A-28B2-496D-9E47-FA700BD1C7D0}" srcOrd="0" destOrd="0" presId="urn:microsoft.com/office/officeart/2005/8/layout/vList2"/>
    <dgm:cxn modelId="{B7F341F2-6537-43F9-B974-2F1378AC873A}" type="presOf" srcId="{C5799464-2AED-4368-80A7-FCFEF6B7187B}" destId="{D9F10755-3B33-4628-AE91-000D31EACDBF}" srcOrd="0" destOrd="0" presId="urn:microsoft.com/office/officeart/2005/8/layout/vList2"/>
    <dgm:cxn modelId="{56B27862-DBF0-480C-B890-9BAD6C0F7330}" type="presParOf" srcId="{8758E4EB-C9FC-4A40-B821-CF46CC763A80}" destId="{3CA2F35F-C615-4D1B-87B2-64FD1F1A48A5}" srcOrd="0" destOrd="0" presId="urn:microsoft.com/office/officeart/2005/8/layout/vList2"/>
    <dgm:cxn modelId="{5B112F9E-1384-4553-B669-2298D8F8FF70}" type="presParOf" srcId="{8758E4EB-C9FC-4A40-B821-CF46CC763A80}" destId="{1331C0F4-28A7-4C88-9AA4-E8F89835E568}" srcOrd="1" destOrd="0" presId="urn:microsoft.com/office/officeart/2005/8/layout/vList2"/>
    <dgm:cxn modelId="{7C81EE67-1DF4-414B-80DD-30DED5A70984}" type="presParOf" srcId="{8758E4EB-C9FC-4A40-B821-CF46CC763A80}" destId="{359DAB7A-28B2-496D-9E47-FA700BD1C7D0}" srcOrd="2" destOrd="0" presId="urn:microsoft.com/office/officeart/2005/8/layout/vList2"/>
    <dgm:cxn modelId="{ED32F81A-ECDC-4BE0-A434-49410A4F0518}" type="presParOf" srcId="{8758E4EB-C9FC-4A40-B821-CF46CC763A80}" destId="{B51939E1-1ECD-434C-87D9-91264BF2934E}" srcOrd="3" destOrd="0" presId="urn:microsoft.com/office/officeart/2005/8/layout/vList2"/>
    <dgm:cxn modelId="{21D7D243-565B-41F2-8A94-C6FBF01002A1}" type="presParOf" srcId="{8758E4EB-C9FC-4A40-B821-CF46CC763A80}" destId="{D9F10755-3B33-4628-AE91-000D31EACDBF}" srcOrd="4" destOrd="0" presId="urn:microsoft.com/office/officeart/2005/8/layout/vList2"/>
    <dgm:cxn modelId="{E0844C10-55B5-4D72-86D0-C0ED3B071E31}" type="presParOf" srcId="{8758E4EB-C9FC-4A40-B821-CF46CC763A80}" destId="{2DAC6C1E-87F4-4EDF-BD85-BFA7B0FA9C1A}" srcOrd="5" destOrd="0" presId="urn:microsoft.com/office/officeart/2005/8/layout/vList2"/>
    <dgm:cxn modelId="{34DAEB83-ED48-4292-8800-1294ED423DA4}" type="presParOf" srcId="{8758E4EB-C9FC-4A40-B821-CF46CC763A80}" destId="{3FFC26ED-6DEB-4A2F-A446-563CAA02F60A}" srcOrd="6" destOrd="0" presId="urn:microsoft.com/office/officeart/2005/8/layout/vList2"/>
    <dgm:cxn modelId="{8E9862F8-46CE-4BC0-9601-0B67CE89B587}" type="presParOf" srcId="{8758E4EB-C9FC-4A40-B821-CF46CC763A80}" destId="{939D39A3-6791-4CA7-9E6F-4DA2C85DA691}" srcOrd="7" destOrd="0" presId="urn:microsoft.com/office/officeart/2005/8/layout/vList2"/>
    <dgm:cxn modelId="{C0FD82B7-FBB9-47CA-897B-A1AE77D840BA}" type="presParOf" srcId="{8758E4EB-C9FC-4A40-B821-CF46CC763A80}" destId="{20C03F08-CC1E-47F9-A017-F1CE016844DD}"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2F35F-C615-4D1B-87B2-64FD1F1A48A5}">
      <dsp:nvSpPr>
        <dsp:cNvPr id="0" name=""/>
        <dsp:cNvSpPr/>
      </dsp:nvSpPr>
      <dsp:spPr>
        <a:xfrm>
          <a:off x="0" y="0"/>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Gestionar los proveedores de la microempresa Ginna Marcela.</a:t>
          </a:r>
          <a:endParaRPr lang="en-US" sz="1600" kern="1200" dirty="0"/>
        </a:p>
      </dsp:txBody>
      <dsp:txXfrm>
        <a:off x="31070" y="31070"/>
        <a:ext cx="4858887" cy="574340"/>
      </dsp:txXfrm>
    </dsp:sp>
    <dsp:sp modelId="{359DAB7A-28B2-496D-9E47-FA700BD1C7D0}">
      <dsp:nvSpPr>
        <dsp:cNvPr id="0" name=""/>
        <dsp:cNvSpPr/>
      </dsp:nvSpPr>
      <dsp:spPr>
        <a:xfrm>
          <a:off x="0" y="754200"/>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Administrar el registro de los productos entrantes y salientes de la microempresa.</a:t>
          </a:r>
          <a:endParaRPr lang="en-US" sz="1600" kern="1200"/>
        </a:p>
      </dsp:txBody>
      <dsp:txXfrm>
        <a:off x="31070" y="785270"/>
        <a:ext cx="4858887" cy="574340"/>
      </dsp:txXfrm>
    </dsp:sp>
    <dsp:sp modelId="{D9F10755-3B33-4628-AE91-000D31EACDBF}">
      <dsp:nvSpPr>
        <dsp:cNvPr id="0" name=""/>
        <dsp:cNvSpPr/>
      </dsp:nvSpPr>
      <dsp:spPr>
        <a:xfrm>
          <a:off x="0" y="145426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las facturas generadas por la microempresa Ginna Marcela.</a:t>
          </a:r>
          <a:endParaRPr lang="en-US" sz="1600" kern="1200"/>
        </a:p>
      </dsp:txBody>
      <dsp:txXfrm>
        <a:off x="31070" y="1485334"/>
        <a:ext cx="4858887" cy="574340"/>
      </dsp:txXfrm>
    </dsp:sp>
    <dsp:sp modelId="{3FFC26ED-6DEB-4A2F-A446-563CAA02F60A}">
      <dsp:nvSpPr>
        <dsp:cNvPr id="0" name=""/>
        <dsp:cNvSpPr/>
      </dsp:nvSpPr>
      <dsp:spPr>
        <a:xfrm>
          <a:off x="0" y="213682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los usuarios del sistema MGM</a:t>
          </a:r>
          <a:endParaRPr lang="en-US" sz="1600" kern="1200"/>
        </a:p>
      </dsp:txBody>
      <dsp:txXfrm>
        <a:off x="31070" y="2167894"/>
        <a:ext cx="4858887" cy="574340"/>
      </dsp:txXfrm>
    </dsp:sp>
    <dsp:sp modelId="{20C03F08-CC1E-47F9-A017-F1CE016844DD}">
      <dsp:nvSpPr>
        <dsp:cNvPr id="0" name=""/>
        <dsp:cNvSpPr/>
      </dsp:nvSpPr>
      <dsp:spPr>
        <a:xfrm>
          <a:off x="0" y="2819384"/>
          <a:ext cx="4921027" cy="6364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a:t>Gestionar los reportes gráficos e impresos de la microempresa Ginna Marcela.</a:t>
          </a:r>
          <a:endParaRPr lang="en-US" sz="1600" kern="1200"/>
        </a:p>
      </dsp:txBody>
      <dsp:txXfrm>
        <a:off x="31070" y="2850454"/>
        <a:ext cx="4858887"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15/04/2023</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15/04/2023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7692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D986248-06F7-A441-A47A-264EBD310E11}" type="datetimeFigureOut">
              <a:rPr lang="es-CO" smtClean="0"/>
              <a:t>15/04/2023</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D986248-06F7-A441-A47A-264EBD310E11}" type="datetimeFigureOut">
              <a:rPr lang="es-CO" smtClean="0"/>
              <a:t>15/04/2023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pic>
        <p:nvPicPr>
          <p:cNvPr id="2" name="Imagen 1"/>
          <p:cNvPicPr>
            <a:picLocks noChangeAspect="1"/>
          </p:cNvPicPr>
          <p:nvPr userDrawn="1"/>
        </p:nvPicPr>
        <p:blipFill>
          <a:blip r:embed="rId4"/>
          <a:stretch>
            <a:fillRect/>
          </a:stretch>
        </p:blipFill>
        <p:spPr>
          <a:xfrm>
            <a:off x="8503001" y="290895"/>
            <a:ext cx="1018120" cy="97849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BD986248-06F7-A441-A47A-264EBD310E11}" type="datetimeFigureOut">
              <a:rPr lang="es-CO" smtClean="0"/>
              <a:t>15/04/2023</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pic>
        <p:nvPicPr>
          <p:cNvPr id="6" name="Imagen 5"/>
          <p:cNvPicPr>
            <a:picLocks noChangeAspect="1"/>
          </p:cNvPicPr>
          <p:nvPr userDrawn="1"/>
        </p:nvPicPr>
        <p:blipFill>
          <a:blip r:embed="rId3"/>
          <a:stretch>
            <a:fillRect/>
          </a:stretch>
        </p:blipFill>
        <p:spPr>
          <a:xfrm>
            <a:off x="8503001" y="292419"/>
            <a:ext cx="1018120" cy="9754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15/04/2023</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7_diagrama_clases/diagrama-clases.jpg" TargetMode="External"/><Relationship Id="rId3" Type="http://schemas.openxmlformats.org/officeDocument/2006/relationships/hyperlink" Target="plan_proyecto.pdf" TargetMode="External"/><Relationship Id="rId7" Type="http://schemas.openxmlformats.org/officeDocument/2006/relationships/hyperlink" Target="../6_casos_uso_extendido/CU1_iniciar_sesion.pdf"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5_diagrama_casos_uso/casos%20de%20usos.docx" TargetMode="External"/><Relationship Id="rId5" Type="http://schemas.openxmlformats.org/officeDocument/2006/relationships/hyperlink" Target="../4_requisitos_software/1_especificacion_requisitos_presentacion.pdf" TargetMode="External"/><Relationship Id="rId10" Type="http://schemas.openxmlformats.org/officeDocument/2006/relationships/image" Target="../media/image9.png"/><Relationship Id="rId4" Type="http://schemas.openxmlformats.org/officeDocument/2006/relationships/hyperlink" Target="../2_levantamiento_informacion/1_recoleccion_informacion.pdf" TargetMode="External"/><Relationship Id="rId9" Type="http://schemas.openxmlformats.org/officeDocument/2006/relationships/hyperlink" Target="../8_prototipo_no_funcional/sistema%20inventario/login.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893980" y="2746206"/>
            <a:ext cx="1420889" cy="1365586"/>
          </a:xfrm>
          <a:prstGeom prst="rect">
            <a:avLst/>
          </a:prstGeom>
        </p:spPr>
      </p:pic>
      <p:pic>
        <p:nvPicPr>
          <p:cNvPr id="4" name="Imagen 3">
            <a:extLst>
              <a:ext uri="{FF2B5EF4-FFF2-40B4-BE49-F238E27FC236}">
                <a16:creationId xmlns:a16="http://schemas.microsoft.com/office/drawing/2014/main" id="{FEFD77BD-36EE-6BD1-BECB-42EC818BA8BB}"/>
              </a:ext>
            </a:extLst>
          </p:cNvPr>
          <p:cNvPicPr>
            <a:picLocks noChangeAspect="1"/>
          </p:cNvPicPr>
          <p:nvPr/>
        </p:nvPicPr>
        <p:blipFill>
          <a:blip r:embed="rId4"/>
          <a:stretch>
            <a:fillRect/>
          </a:stretch>
        </p:blipFill>
        <p:spPr>
          <a:xfrm>
            <a:off x="8482509" y="2746206"/>
            <a:ext cx="2629267" cy="16661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372354" y="2105561"/>
            <a:ext cx="4374458" cy="3416320"/>
          </a:xfrm>
          <a:prstGeom prst="rect">
            <a:avLst/>
          </a:prstGeom>
          <a:noFill/>
        </p:spPr>
        <p:txBody>
          <a:bodyPr wrap="square" rtlCol="0">
            <a:spAutoFit/>
          </a:bodyPr>
          <a:lstStyle/>
          <a:p>
            <a:r>
              <a:rPr lang="es-419" dirty="0">
                <a:latin typeface="Arial" panose="020B0604020202020204" pitchFamily="34" charset="0"/>
                <a:cs typeface="Arial" panose="020B0604020202020204" pitchFamily="34" charset="0"/>
              </a:rPr>
              <a:t>El Sistema web proveerá una interfaz intuitiva que permitirá a los usuarios realizar tareas  de apoyo a los procesos  de compras, ventas, facturación, contabilidad, almacén, inventario, entre otras. Adicionalmente, el sistema contará con una herramienta de reportes gráficos. Por otra parte, el Sistema web no incluirá operaciones como control de clientes, utilizar herramientas externas, para las cuales se deberán recurrir a otros sistemas.</a:t>
            </a:r>
            <a:endParaRPr lang="es-MX"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B87B0FC2-10FD-8964-AD62-2F74AF3AA59A}"/>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7" name="Imagen 6" descr="Diagrama&#10;&#10;Descripción generada automáticamente">
            <a:extLst>
              <a:ext uri="{FF2B5EF4-FFF2-40B4-BE49-F238E27FC236}">
                <a16:creationId xmlns:a16="http://schemas.microsoft.com/office/drawing/2014/main" id="{597070A8-B46C-A0A4-7693-BBFF4E3B35AB}"/>
              </a:ext>
            </a:extLst>
          </p:cNvPr>
          <p:cNvPicPr>
            <a:picLocks noChangeAspect="1"/>
          </p:cNvPicPr>
          <p:nvPr/>
        </p:nvPicPr>
        <p:blipFill>
          <a:blip r:embed="rId3"/>
          <a:stretch>
            <a:fillRect/>
          </a:stretch>
        </p:blipFill>
        <p:spPr>
          <a:xfrm>
            <a:off x="5204012" y="1681217"/>
            <a:ext cx="6320264" cy="50663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Alcance</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7" name="Imagen 6">
            <a:extLst>
              <a:ext uri="{FF2B5EF4-FFF2-40B4-BE49-F238E27FC236}">
                <a16:creationId xmlns:a16="http://schemas.microsoft.com/office/drawing/2014/main" id="{5A11FA41-1B70-190F-D8BE-34BB1D12A259}"/>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9" name="Imagen 8" descr="Diagrama&#10;&#10;Descripción generada automáticamente">
            <a:extLst>
              <a:ext uri="{FF2B5EF4-FFF2-40B4-BE49-F238E27FC236}">
                <a16:creationId xmlns:a16="http://schemas.microsoft.com/office/drawing/2014/main" id="{41CF8ECC-EA23-1992-DA62-527098817A88}"/>
              </a:ext>
            </a:extLst>
          </p:cNvPr>
          <p:cNvPicPr>
            <a:picLocks noChangeAspect="1"/>
          </p:cNvPicPr>
          <p:nvPr/>
        </p:nvPicPr>
        <p:blipFill>
          <a:blip r:embed="rId3"/>
          <a:stretch>
            <a:fillRect/>
          </a:stretch>
        </p:blipFill>
        <p:spPr>
          <a:xfrm>
            <a:off x="0" y="1134321"/>
            <a:ext cx="5881274" cy="5723679"/>
          </a:xfrm>
          <a:prstGeom prst="rect">
            <a:avLst/>
          </a:prstGeom>
        </p:spPr>
      </p:pic>
      <p:pic>
        <p:nvPicPr>
          <p:cNvPr id="12" name="Imagen 11" descr="Diagrama&#10;&#10;Descripción generada automáticamente">
            <a:extLst>
              <a:ext uri="{FF2B5EF4-FFF2-40B4-BE49-F238E27FC236}">
                <a16:creationId xmlns:a16="http://schemas.microsoft.com/office/drawing/2014/main" id="{65170813-0AD1-05D3-0CDE-5F2AE1E178BD}"/>
              </a:ext>
            </a:extLst>
          </p:cNvPr>
          <p:cNvPicPr>
            <a:picLocks noChangeAspect="1"/>
          </p:cNvPicPr>
          <p:nvPr/>
        </p:nvPicPr>
        <p:blipFill>
          <a:blip r:embed="rId4"/>
          <a:stretch>
            <a:fillRect/>
          </a:stretch>
        </p:blipFill>
        <p:spPr>
          <a:xfrm>
            <a:off x="5741894" y="1436044"/>
            <a:ext cx="6346024" cy="54219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pic>
        <p:nvPicPr>
          <p:cNvPr id="3" name="Imagen 2">
            <a:extLst>
              <a:ext uri="{FF2B5EF4-FFF2-40B4-BE49-F238E27FC236}">
                <a16:creationId xmlns:a16="http://schemas.microsoft.com/office/drawing/2014/main" id="{89C6B9F2-137D-079C-DB31-74E89D8D14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3695"/>
          <a:stretch/>
        </p:blipFill>
        <p:spPr>
          <a:xfrm>
            <a:off x="152401" y="2763838"/>
            <a:ext cx="11704054" cy="831009"/>
          </a:xfrm>
          <a:prstGeom prst="rect">
            <a:avLst/>
          </a:prstGeom>
        </p:spPr>
      </p:pic>
      <p:pic>
        <p:nvPicPr>
          <p:cNvPr id="4" name="Imagen 3">
            <a:extLst>
              <a:ext uri="{FF2B5EF4-FFF2-40B4-BE49-F238E27FC236}">
                <a16:creationId xmlns:a16="http://schemas.microsoft.com/office/drawing/2014/main" id="{6D1AAFFE-59C3-49B0-3DFE-93D39DFE6C30}"/>
              </a:ext>
            </a:extLst>
          </p:cNvPr>
          <p:cNvPicPr>
            <a:picLocks noChangeAspect="1"/>
          </p:cNvPicPr>
          <p:nvPr/>
        </p:nvPicPr>
        <p:blipFill>
          <a:blip r:embed="rId3"/>
          <a:stretch>
            <a:fillRect/>
          </a:stretch>
        </p:blipFill>
        <p:spPr>
          <a:xfrm>
            <a:off x="9497546" y="211181"/>
            <a:ext cx="1474290" cy="1171075"/>
          </a:xfrm>
          <a:prstGeom prst="rect">
            <a:avLst/>
          </a:prstGeom>
        </p:spPr>
      </p:pic>
      <p:pic>
        <p:nvPicPr>
          <p:cNvPr id="6" name="Imagen 5">
            <a:extLst>
              <a:ext uri="{FF2B5EF4-FFF2-40B4-BE49-F238E27FC236}">
                <a16:creationId xmlns:a16="http://schemas.microsoft.com/office/drawing/2014/main" id="{26EF8E6E-E71F-433A-BB68-02B4B32BC3A1}"/>
              </a:ext>
            </a:extLst>
          </p:cNvPr>
          <p:cNvPicPr>
            <a:picLocks noChangeAspect="1"/>
          </p:cNvPicPr>
          <p:nvPr/>
        </p:nvPicPr>
        <p:blipFill rotWithShape="1">
          <a:blip r:embed="rId4"/>
          <a:srcRect t="17083" b="48227"/>
          <a:stretch/>
        </p:blipFill>
        <p:spPr>
          <a:xfrm>
            <a:off x="152401" y="4127252"/>
            <a:ext cx="11726075" cy="17715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Delimitación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275950F7-105A-363F-0C32-B47AC5367C1C}"/>
              </a:ext>
            </a:extLst>
          </p:cNvPr>
          <p:cNvPicPr>
            <a:picLocks noChangeAspect="1"/>
          </p:cNvPicPr>
          <p:nvPr/>
        </p:nvPicPr>
        <p:blipFill>
          <a:blip r:embed="rId2"/>
          <a:stretch>
            <a:fillRect/>
          </a:stretch>
        </p:blipFill>
        <p:spPr>
          <a:xfrm>
            <a:off x="9497546" y="211181"/>
            <a:ext cx="1474290" cy="1171075"/>
          </a:xfrm>
          <a:prstGeom prst="rect">
            <a:avLst/>
          </a:prstGeom>
        </p:spPr>
      </p:pic>
      <p:pic>
        <p:nvPicPr>
          <p:cNvPr id="5" name="Imagen 4">
            <a:extLst>
              <a:ext uri="{FF2B5EF4-FFF2-40B4-BE49-F238E27FC236}">
                <a16:creationId xmlns:a16="http://schemas.microsoft.com/office/drawing/2014/main" id="{9D6AE5E2-EB11-4673-957D-00D090D8C47D}"/>
              </a:ext>
            </a:extLst>
          </p:cNvPr>
          <p:cNvPicPr>
            <a:picLocks noChangeAspect="1"/>
          </p:cNvPicPr>
          <p:nvPr/>
        </p:nvPicPr>
        <p:blipFill rotWithShape="1">
          <a:blip r:embed="rId3"/>
          <a:srcRect t="52448" b="26954"/>
          <a:stretch/>
        </p:blipFill>
        <p:spPr>
          <a:xfrm>
            <a:off x="375554" y="2508842"/>
            <a:ext cx="11215811" cy="1006124"/>
          </a:xfrm>
          <a:prstGeom prst="rect">
            <a:avLst/>
          </a:prstGeom>
        </p:spPr>
      </p:pic>
      <p:pic>
        <p:nvPicPr>
          <p:cNvPr id="7" name="Imagen 6">
            <a:extLst>
              <a:ext uri="{FF2B5EF4-FFF2-40B4-BE49-F238E27FC236}">
                <a16:creationId xmlns:a16="http://schemas.microsoft.com/office/drawing/2014/main" id="{6CD93970-FE91-41DE-99ED-780944B4849B}"/>
              </a:ext>
            </a:extLst>
          </p:cNvPr>
          <p:cNvPicPr>
            <a:picLocks noChangeAspect="1"/>
          </p:cNvPicPr>
          <p:nvPr/>
        </p:nvPicPr>
        <p:blipFill rotWithShape="1">
          <a:blip r:embed="rId3"/>
          <a:srcRect t="72837"/>
          <a:stretch/>
        </p:blipFill>
        <p:spPr>
          <a:xfrm>
            <a:off x="456237" y="4354681"/>
            <a:ext cx="11215812" cy="13267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hlinkClick r:id="rId3" action="ppaction://hlinkfile"/>
              </a:rPr>
              <a:t>Plan de Proyecto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4" action="ppaction://hlinkfile"/>
              </a:rPr>
              <a:t>Levantamiento de Información</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3" action="ppaction://hlinkfile"/>
              </a:rPr>
              <a:t>Diagrama de Procesos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5" action="ppaction://hlinkfile"/>
              </a:rPr>
              <a:t>IEEE-830 o Historias de Usuario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6" action="ppaction://hlinkfile"/>
              </a:rPr>
              <a:t>Diagrama Casos de Uso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7" action="ppaction://hlinkfile"/>
              </a:rPr>
              <a:t>Casos de Uso Extendido</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8" action="ppaction://hlinkfile"/>
              </a:rPr>
              <a:t>Diagrama de Clases</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hlinkClick r:id="rId9" action="ppaction://hlinkfile"/>
              </a:rPr>
              <a:t>Prototipo No Funcional</a:t>
            </a:r>
            <a:endParaRPr lang="es-ES" sz="1400" dirty="0">
              <a:latin typeface="Work Sans Light" pitchFamily="2" charset="77"/>
            </a:endParaRP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p:cNvGrpSpPr/>
          <p:nvPr/>
        </p:nvGrpSpPr>
        <p:grpSpPr>
          <a:xfrm>
            <a:off x="4902545" y="243561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p:cNvGrpSpPr/>
          <p:nvPr/>
        </p:nvGrpSpPr>
        <p:grpSpPr>
          <a:xfrm>
            <a:off x="4909555" y="394273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p:cNvGrpSpPr/>
          <p:nvPr/>
        </p:nvGrpSpPr>
        <p:grpSpPr>
          <a:xfrm>
            <a:off x="8350341" y="3163479"/>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4" name="Imagen 3">
            <a:extLst>
              <a:ext uri="{FF2B5EF4-FFF2-40B4-BE49-F238E27FC236}">
                <a16:creationId xmlns:a16="http://schemas.microsoft.com/office/drawing/2014/main" id="{1C1451D7-70CE-4E4E-BF63-934B7B7551FD}"/>
              </a:ext>
            </a:extLst>
          </p:cNvPr>
          <p:cNvPicPr>
            <a:picLocks noChangeAspect="1"/>
          </p:cNvPicPr>
          <p:nvPr/>
        </p:nvPicPr>
        <p:blipFill>
          <a:blip r:embed="rId10"/>
          <a:stretch>
            <a:fillRect/>
          </a:stretch>
        </p:blipFill>
        <p:spPr>
          <a:xfrm>
            <a:off x="9497546" y="211181"/>
            <a:ext cx="1474290" cy="11710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252112" y="675443"/>
            <a:ext cx="5687776" cy="2800767"/>
          </a:xfrm>
          <a:prstGeom prst="rect">
            <a:avLst/>
          </a:prstGeom>
          <a:noFill/>
        </p:spPr>
        <p:txBody>
          <a:bodyPr wrap="square" rtlCol="0">
            <a:spAutoFit/>
          </a:bodyPr>
          <a:lstStyle/>
          <a:p>
            <a:pPr algn="ctr"/>
            <a:r>
              <a:rPr lang="es-CO" sz="4400" b="1" dirty="0">
                <a:solidFill>
                  <a:schemeClr val="bg1"/>
                </a:solidFill>
                <a:effectLst>
                  <a:outerShdw blurRad="38100" dist="38100" dir="2700000" algn="tl">
                    <a:srgbClr val="000000">
                      <a:alpha val="43137"/>
                    </a:srgbClr>
                  </a:outerShdw>
                </a:effectLst>
                <a:latin typeface="Work Sans Light" pitchFamily="2" charset="77"/>
              </a:rPr>
              <a:t>PROYECTO INVENTARIO MISCELÁNEA GINNA MARCELA</a:t>
            </a: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Diego Vargas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William Arias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Segundo Fontecha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494368" y="132139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p:cNvSpPr txBox="1"/>
          <p:nvPr/>
        </p:nvSpPr>
        <p:spPr>
          <a:xfrm>
            <a:off x="1471084" y="1156716"/>
            <a:ext cx="352918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p:cNvSpPr txBox="1"/>
          <p:nvPr/>
        </p:nvSpPr>
        <p:spPr>
          <a:xfrm>
            <a:off x="825500" y="1997993"/>
            <a:ext cx="4174764" cy="3538220"/>
          </a:xfrm>
          <a:prstGeom prst="rect">
            <a:avLst/>
          </a:prstGeom>
          <a:noFill/>
        </p:spPr>
        <p:txBody>
          <a:bodyPr wrap="square" rtlCol="0">
            <a:spAutoFit/>
          </a:bodyPr>
          <a:lstStyle/>
          <a:p>
            <a:r>
              <a:rPr sz="1600" dirty="0">
                <a:latin typeface="Work Sans Light" pitchFamily="2" charset="77"/>
              </a:rPr>
              <a:t>El establecimiento en cuestión es una tienda minorista que se especializa en la venta de productos de papelería y miscelánea. Su objetivo principal es proporcionar a sus clientes una amplia variedad de productos esenciales para la escuela, el hogar</a:t>
            </a:r>
            <a:r>
              <a:rPr lang="es-ES" sz="1600" dirty="0">
                <a:latin typeface="Work Sans Light" pitchFamily="2" charset="77"/>
              </a:rPr>
              <a:t>,</a:t>
            </a:r>
            <a:r>
              <a:rPr lang="es-MX" sz="1600" dirty="0">
                <a:latin typeface="Work Sans Light" pitchFamily="2" charset="77"/>
              </a:rPr>
              <a:t> cuidado personal,  juguetería</a:t>
            </a:r>
            <a:r>
              <a:rPr lang="es-ES" altLang="es-MX" sz="1600" dirty="0">
                <a:latin typeface="Work Sans Light" pitchFamily="2" charset="77"/>
              </a:rPr>
              <a:t> </a:t>
            </a:r>
            <a:r>
              <a:rPr sz="1600" dirty="0">
                <a:latin typeface="Work Sans Light" pitchFamily="2" charset="77"/>
                <a:sym typeface="+mn-ea"/>
              </a:rPr>
              <a:t>a precios asequible</a:t>
            </a:r>
            <a:r>
              <a:rPr lang="es-ES" sz="1600" dirty="0">
                <a:latin typeface="Work Sans Light" pitchFamily="2" charset="77"/>
                <a:sym typeface="+mn-ea"/>
              </a:rPr>
              <a:t>s.</a:t>
            </a:r>
            <a:endParaRPr lang="es-ES" sz="1600" dirty="0">
              <a:latin typeface="Work Sans Light" pitchFamily="2" charset="77"/>
            </a:endParaRPr>
          </a:p>
          <a:p>
            <a:endParaRPr lang="es-ES" sz="1600" dirty="0">
              <a:latin typeface="Work Sans Light" pitchFamily="2" charset="77"/>
            </a:endParaRPr>
          </a:p>
          <a:p>
            <a:r>
              <a:rPr lang="es-MX" sz="1600" dirty="0">
                <a:latin typeface="Work Sans Light" pitchFamily="2" charset="77"/>
              </a:rPr>
              <a:t> Sin embargo, en algunos establecimientos </a:t>
            </a:r>
            <a:r>
              <a:rPr lang="es-ES" altLang="es-MX" sz="1600" dirty="0">
                <a:latin typeface="Work Sans Light" pitchFamily="2" charset="77"/>
              </a:rPr>
              <a:t>como</a:t>
            </a:r>
            <a:r>
              <a:rPr lang="es-MX" sz="1600" dirty="0">
                <a:latin typeface="Work Sans Light" pitchFamily="2" charset="77"/>
              </a:rPr>
              <a:t> miscelánea, es común encontrar que no cuentan con una base sólida en contabilidad, lo que puede generar una serie de problemas.</a:t>
            </a:r>
          </a:p>
        </p:txBody>
      </p:sp>
      <p:pic>
        <p:nvPicPr>
          <p:cNvPr id="11" name="Imagen 10">
            <a:extLst>
              <a:ext uri="{FF2B5EF4-FFF2-40B4-BE49-F238E27FC236}">
                <a16:creationId xmlns:a16="http://schemas.microsoft.com/office/drawing/2014/main" id="{47C248F9-027F-0CB3-B8B8-8395E7D50147}"/>
              </a:ext>
              <a:ext uri="{C183D7F6-B498-43B3-948B-1728B52AA6E4}">
                <adec:decorative xmlns:adec="http://schemas.microsoft.com/office/drawing/2017/decorative" val="1"/>
              </a:ext>
            </a:extLst>
          </p:cNvPr>
          <p:cNvPicPr>
            <a:picLocks noChangeAspect="1"/>
          </p:cNvPicPr>
          <p:nvPr/>
        </p:nvPicPr>
        <p:blipFill rotWithShape="1">
          <a:blip r:embed="rId3"/>
          <a:srcRect l="18243" t="11798" r="8784"/>
          <a:stretch/>
        </p:blipFill>
        <p:spPr>
          <a:xfrm>
            <a:off x="5849257" y="1321394"/>
            <a:ext cx="6342743" cy="55366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stretch>
            <a:fillRect/>
          </a:stretch>
        </p:blipFill>
        <p:spPr>
          <a:xfrm>
            <a:off x="1229080" y="2792655"/>
            <a:ext cx="2036240" cy="1956986"/>
          </a:xfrm>
          <a:prstGeom prst="rect">
            <a:avLst/>
          </a:prstGeom>
        </p:spPr>
      </p:pic>
      <p:pic>
        <p:nvPicPr>
          <p:cNvPr id="7" name="Imagen 6">
            <a:extLst>
              <a:ext uri="{FF2B5EF4-FFF2-40B4-BE49-F238E27FC236}">
                <a16:creationId xmlns:a16="http://schemas.microsoft.com/office/drawing/2014/main" id="{C91B127A-3E6F-9552-A38C-CEFF9D520C67}"/>
              </a:ext>
            </a:extLst>
          </p:cNvPr>
          <p:cNvPicPr>
            <a:picLocks noChangeAspect="1"/>
          </p:cNvPicPr>
          <p:nvPr/>
        </p:nvPicPr>
        <p:blipFill>
          <a:blip r:embed="rId4"/>
          <a:stretch>
            <a:fillRect/>
          </a:stretch>
        </p:blipFill>
        <p:spPr>
          <a:xfrm>
            <a:off x="3489595" y="3094170"/>
            <a:ext cx="1735548" cy="17041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p:cNvSpPr txBox="1"/>
          <p:nvPr/>
        </p:nvSpPr>
        <p:spPr>
          <a:xfrm>
            <a:off x="456236" y="2073921"/>
            <a:ext cx="4315761" cy="4058099"/>
          </a:xfrm>
          <a:prstGeom prst="rect">
            <a:avLst/>
          </a:prstGeom>
          <a:noFill/>
        </p:spPr>
        <p:txBody>
          <a:bodyPr wrap="square" rtlCol="0">
            <a:spAutoFit/>
          </a:bodyPr>
          <a:lstStyle/>
          <a:p>
            <a:pPr algn="just">
              <a:lnSpc>
                <a:spcPct val="107000"/>
              </a:lnSpc>
            </a:pPr>
            <a:endParaRPr lang="es-419" sz="1800" dirty="0">
              <a:effectLst/>
              <a:latin typeface="Arial" panose="020B0604020202020204" pitchFamily="34" charset="0"/>
              <a:ea typeface="Times New Roman" panose="02020603050405020304" pitchFamily="18" charset="0"/>
            </a:endParaRPr>
          </a:p>
          <a:p>
            <a:pPr algn="just">
              <a:lnSpc>
                <a:spcPct val="107000"/>
              </a:lnSpc>
            </a:pPr>
            <a:r>
              <a:rPr lang="es-419" sz="1600" dirty="0">
                <a:effectLst/>
                <a:latin typeface="Arial" panose="020B0604020202020204" pitchFamily="34" charset="0"/>
                <a:ea typeface="Times New Roman" panose="02020603050405020304" pitchFamily="18" charset="0"/>
                <a:cs typeface="Arial" panose="020B0604020202020204" pitchFamily="34" charset="0"/>
              </a:rPr>
              <a:t>La miscelánea Ginna Marcela no ofrece registro en existencia o disponibilidad de sus productos para papelería, y no hay un proceso de compra y venta registrado, sino que se realiza de manera especulativa. Esto provoca que, la información para planear las necesidades futuras de productos a vender no sea precisa.</a:t>
            </a:r>
          </a:p>
          <a:p>
            <a:pPr algn="just">
              <a:lnSpc>
                <a:spcPct val="107000"/>
              </a:lnSpc>
            </a:pPr>
            <a:endParaRPr lang="es-419" sz="1600" dirty="0">
              <a:latin typeface="Arial" panose="020B0604020202020204" pitchFamily="34" charset="0"/>
              <a:cs typeface="Arial" panose="020B0604020202020204" pitchFamily="34" charset="0"/>
            </a:endParaRPr>
          </a:p>
          <a:p>
            <a:pPr algn="just">
              <a:lnSpc>
                <a:spcPct val="107000"/>
              </a:lnSpc>
            </a:pPr>
            <a:r>
              <a:rPr lang="es-419" sz="1600" dirty="0">
                <a:latin typeface="Arial" panose="020B0604020202020204" pitchFamily="34" charset="0"/>
                <a:cs typeface="Arial" panose="020B0604020202020204" pitchFamily="34" charset="0"/>
              </a:rPr>
              <a:t>Además, la falta de inventario hace que los clientes se vayan sin comprar cuando  sí hay un producto en existencia, por lo que la tienda pierde ventas y su imagen de marca se ve perjudicada.</a:t>
            </a:r>
            <a:endParaRPr lang="es-MX" sz="16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D0BC691E-40AF-C509-2965-84DCFF6B5DA0}"/>
              </a:ext>
            </a:extLst>
          </p:cNvPr>
          <p:cNvPicPr>
            <a:picLocks noChangeAspect="1"/>
          </p:cNvPicPr>
          <p:nvPr/>
        </p:nvPicPr>
        <p:blipFill>
          <a:blip r:embed="rId2"/>
          <a:stretch>
            <a:fillRect/>
          </a:stretch>
        </p:blipFill>
        <p:spPr>
          <a:xfrm>
            <a:off x="9599146" y="187724"/>
            <a:ext cx="1474290" cy="1171075"/>
          </a:xfrm>
          <a:prstGeom prst="rect">
            <a:avLst/>
          </a:prstGeom>
        </p:spPr>
      </p:pic>
      <p:pic>
        <p:nvPicPr>
          <p:cNvPr id="5" name="Imagen 4" descr="Imagen que contiene refrigerador, interior, comida, llenado&#10;&#10;Descripción generada automáticamente">
            <a:extLst>
              <a:ext uri="{FF2B5EF4-FFF2-40B4-BE49-F238E27FC236}">
                <a16:creationId xmlns:a16="http://schemas.microsoft.com/office/drawing/2014/main" id="{68878003-7017-676B-6330-D652B0A26482}"/>
              </a:ext>
            </a:extLst>
          </p:cNvPr>
          <p:cNvPicPr>
            <a:picLocks noChangeAspect="1"/>
          </p:cNvPicPr>
          <p:nvPr/>
        </p:nvPicPr>
        <p:blipFill>
          <a:blip r:embed="rId3"/>
          <a:stretch>
            <a:fillRect/>
          </a:stretch>
        </p:blipFill>
        <p:spPr>
          <a:xfrm>
            <a:off x="6463862" y="1643873"/>
            <a:ext cx="3756285" cy="47660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Problema</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3" name="Imagen 2">
            <a:extLst>
              <a:ext uri="{FF2B5EF4-FFF2-40B4-BE49-F238E27FC236}">
                <a16:creationId xmlns:a16="http://schemas.microsoft.com/office/drawing/2014/main" id="{B8D3FF58-4F5E-0DCB-8038-EB5CDE6080AB}"/>
              </a:ext>
            </a:extLst>
          </p:cNvPr>
          <p:cNvPicPr>
            <a:picLocks noChangeAspect="1"/>
          </p:cNvPicPr>
          <p:nvPr/>
        </p:nvPicPr>
        <p:blipFill>
          <a:blip r:embed="rId3"/>
          <a:stretch>
            <a:fillRect/>
          </a:stretch>
        </p:blipFill>
        <p:spPr>
          <a:xfrm>
            <a:off x="9613660" y="264969"/>
            <a:ext cx="1474290" cy="1171075"/>
          </a:xfrm>
          <a:prstGeom prst="rect">
            <a:avLst/>
          </a:prstGeom>
        </p:spPr>
      </p:pic>
      <p:sp>
        <p:nvSpPr>
          <p:cNvPr id="7" name="CuadroTexto 6">
            <a:extLst>
              <a:ext uri="{FF2B5EF4-FFF2-40B4-BE49-F238E27FC236}">
                <a16:creationId xmlns:a16="http://schemas.microsoft.com/office/drawing/2014/main" id="{A8F24327-1298-B607-E6E1-32240F96068C}"/>
              </a:ext>
            </a:extLst>
          </p:cNvPr>
          <p:cNvSpPr txBox="1"/>
          <p:nvPr/>
        </p:nvSpPr>
        <p:spPr>
          <a:xfrm>
            <a:off x="6974541" y="3817738"/>
            <a:ext cx="4213411" cy="1938992"/>
          </a:xfrm>
          <a:prstGeom prst="rect">
            <a:avLst/>
          </a:prstGeom>
          <a:noFill/>
        </p:spPr>
        <p:txBody>
          <a:bodyPr wrap="square">
            <a:spAutoFit/>
          </a:bodyPr>
          <a:lstStyle/>
          <a:p>
            <a:endParaRPr lang="es-419" sz="2000" dirty="0">
              <a:latin typeface="Arial" panose="020B0604020202020204" pitchFamily="34" charset="0"/>
              <a:cs typeface="Arial" panose="020B0604020202020204" pitchFamily="34" charset="0"/>
            </a:endParaRPr>
          </a:p>
          <a:p>
            <a:r>
              <a:rPr lang="es-419" sz="2000" dirty="0">
                <a:latin typeface="Arial" panose="020B0604020202020204" pitchFamily="34" charset="0"/>
                <a:cs typeface="Arial" panose="020B0604020202020204" pitchFamily="34" charset="0"/>
              </a:rPr>
              <a:t>Esta dificultad también genera una pérdida de ingresos para la empresa, ya que no puede tener control de cuántos productos se tienen o venden. </a:t>
            </a:r>
          </a:p>
        </p:txBody>
      </p:sp>
      <p:sp>
        <p:nvSpPr>
          <p:cNvPr id="9" name="CuadroTexto 8">
            <a:extLst>
              <a:ext uri="{FF2B5EF4-FFF2-40B4-BE49-F238E27FC236}">
                <a16:creationId xmlns:a16="http://schemas.microsoft.com/office/drawing/2014/main" id="{9DD5D3F7-55BC-A585-1BAF-AF60BD4D5F3A}"/>
              </a:ext>
            </a:extLst>
          </p:cNvPr>
          <p:cNvSpPr txBox="1"/>
          <p:nvPr/>
        </p:nvSpPr>
        <p:spPr>
          <a:xfrm>
            <a:off x="456236" y="1436044"/>
            <a:ext cx="5738376" cy="1938992"/>
          </a:xfrm>
          <a:prstGeom prst="rect">
            <a:avLst/>
          </a:prstGeom>
          <a:noFill/>
        </p:spPr>
        <p:txBody>
          <a:bodyPr wrap="square">
            <a:spAutoFit/>
          </a:bodyPr>
          <a:lstStyle/>
          <a:p>
            <a:r>
              <a:rPr lang="es-419" sz="2000" dirty="0">
                <a:latin typeface="Arial" panose="020B0604020202020204" pitchFamily="34" charset="0"/>
                <a:cs typeface="Arial" panose="020B0604020202020204" pitchFamily="34" charset="0"/>
              </a:rPr>
              <a:t>Vinculado a lo anterior, los productos se acumulan y no se venden, lo cual repercute en una disminución de las ganancias y una ineficiencia general. La situación también genera frustración entre los clientes que buscan un producto en particular y no pueden encontrarlo.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082779" y="279245"/>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807919" y="114567"/>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p:cNvSpPr txBox="1"/>
          <p:nvPr/>
        </p:nvSpPr>
        <p:spPr>
          <a:xfrm>
            <a:off x="551001" y="897321"/>
            <a:ext cx="6023970" cy="1323439"/>
          </a:xfrm>
          <a:prstGeom prst="rect">
            <a:avLst/>
          </a:prstGeom>
          <a:noFill/>
        </p:spPr>
        <p:txBody>
          <a:bodyPr wrap="square" rtlCol="0">
            <a:spAutoFit/>
          </a:bodyPr>
          <a:lstStyle/>
          <a:p>
            <a:r>
              <a:rPr lang="es-419" sz="1600" dirty="0">
                <a:latin typeface="Work Sans Light" pitchFamily="2" charset="77"/>
              </a:rPr>
              <a:t>Desarrollar un Sistema de Información Web denominado Proyecto inventario miscelánea Ginna Marcela (MGM) para el registro, mantenimiento y seguimiento de los procesos de venta y compra de los productos que ofrece la microempresa miscelánea Ginna Marcela.</a:t>
            </a:r>
            <a:endParaRPr lang="es-CO" sz="1600" dirty="0">
              <a:latin typeface="Work Sans Light" pitchFamily="2" charset="77"/>
            </a:endParaRPr>
          </a:p>
        </p:txBody>
      </p:sp>
      <p:sp>
        <p:nvSpPr>
          <p:cNvPr id="5" name="Rectángulo 4"/>
          <p:cNvSpPr/>
          <p:nvPr/>
        </p:nvSpPr>
        <p:spPr>
          <a:xfrm>
            <a:off x="807918" y="253313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Título 1"/>
          <p:cNvSpPr txBox="1"/>
          <p:nvPr/>
        </p:nvSpPr>
        <p:spPr>
          <a:xfrm>
            <a:off x="807918" y="23684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pic>
        <p:nvPicPr>
          <p:cNvPr id="12" name="Imagen 11" descr="Imagen que contiene refrigerador, edificio, firmar, cocina&#10;&#10;Descripción generada automáticamente">
            <a:extLst>
              <a:ext uri="{FF2B5EF4-FFF2-40B4-BE49-F238E27FC236}">
                <a16:creationId xmlns:a16="http://schemas.microsoft.com/office/drawing/2014/main" id="{18141E56-9062-0A83-E0B1-DB95CDF1B735}"/>
              </a:ext>
            </a:extLst>
          </p:cNvPr>
          <p:cNvPicPr>
            <a:picLocks noChangeAspect="1"/>
          </p:cNvPicPr>
          <p:nvPr/>
        </p:nvPicPr>
        <p:blipFill>
          <a:blip r:embed="rId3"/>
          <a:stretch>
            <a:fillRect/>
          </a:stretch>
        </p:blipFill>
        <p:spPr>
          <a:xfrm>
            <a:off x="7445829" y="1441319"/>
            <a:ext cx="4551030" cy="5416681"/>
          </a:xfrm>
          <a:prstGeom prst="rect">
            <a:avLst/>
          </a:prstGeom>
        </p:spPr>
      </p:pic>
      <p:pic>
        <p:nvPicPr>
          <p:cNvPr id="2" name="Imagen 1" descr="Texto, Pizarra&#10;&#10;Descripción generada automáticamente">
            <a:extLst>
              <a:ext uri="{FF2B5EF4-FFF2-40B4-BE49-F238E27FC236}">
                <a16:creationId xmlns:a16="http://schemas.microsoft.com/office/drawing/2014/main" id="{10B6FD66-1A21-74E0-1EDD-F29BFBC30E89}"/>
              </a:ext>
            </a:extLst>
          </p:cNvPr>
          <p:cNvPicPr>
            <a:picLocks noChangeAspect="1"/>
          </p:cNvPicPr>
          <p:nvPr/>
        </p:nvPicPr>
        <p:blipFill>
          <a:blip r:embed="rId4"/>
          <a:stretch>
            <a:fillRect/>
          </a:stretch>
        </p:blipFill>
        <p:spPr>
          <a:xfrm>
            <a:off x="9613660" y="264969"/>
            <a:ext cx="1474290" cy="1171075"/>
          </a:xfrm>
          <a:prstGeom prst="rect">
            <a:avLst/>
          </a:prstGeom>
        </p:spPr>
      </p:pic>
      <p:graphicFrame>
        <p:nvGraphicFramePr>
          <p:cNvPr id="14" name="CuadroTexto 8">
            <a:extLst>
              <a:ext uri="{FF2B5EF4-FFF2-40B4-BE49-F238E27FC236}">
                <a16:creationId xmlns:a16="http://schemas.microsoft.com/office/drawing/2014/main" id="{EC1C55C7-95E7-561D-7549-8CEA4312ED73}"/>
              </a:ext>
            </a:extLst>
          </p:cNvPr>
          <p:cNvGraphicFramePr/>
          <p:nvPr>
            <p:extLst>
              <p:ext uri="{D42A27DB-BD31-4B8C-83A1-F6EECF244321}">
                <p14:modId xmlns:p14="http://schemas.microsoft.com/office/powerpoint/2010/main" val="1159339500"/>
              </p:ext>
            </p:extLst>
          </p:nvPr>
        </p:nvGraphicFramePr>
        <p:xfrm>
          <a:off x="810346" y="3113501"/>
          <a:ext cx="4921027" cy="35450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730941" y="2779145"/>
            <a:ext cx="4683741" cy="2554545"/>
          </a:xfrm>
          <a:prstGeom prst="rect">
            <a:avLst/>
          </a:prstGeom>
          <a:noFill/>
        </p:spPr>
        <p:txBody>
          <a:bodyPr wrap="square" rtlCol="0">
            <a:spAutoFit/>
          </a:bodyPr>
          <a:lstStyle/>
          <a:p>
            <a:r>
              <a:rPr lang="es-419" sz="1800" dirty="0">
                <a:effectLst/>
                <a:latin typeface="Arial" panose="020B0604020202020204" pitchFamily="34" charset="0"/>
                <a:ea typeface="Times New Roman" panose="02020603050405020304" pitchFamily="18" charset="0"/>
              </a:rPr>
              <a:t>El proyecto inventario miscelánea Ginna Marcela (MGM) es  un control de compras y ventas para dar  una solución integral en la gestión de la micro empresa. Este sistema le ofrecerá a los usuario una funcionalidad que les permitirá controlar los procesos de compras y ventas de manera óptima, incluso a distancia. </a:t>
            </a:r>
            <a:endParaRPr lang="es-MX" sz="1600" dirty="0">
              <a:latin typeface="Work Sans Light" pitchFamily="2" charset="77"/>
            </a:endParaRPr>
          </a:p>
          <a:p>
            <a:endParaRPr lang="es-MX" sz="1600" b="1" dirty="0">
              <a:latin typeface="Work Sans Light" pitchFamily="2" charset="77"/>
            </a:endParaRPr>
          </a:p>
        </p:txBody>
      </p:sp>
      <p:pic>
        <p:nvPicPr>
          <p:cNvPr id="3" name="Imagen 2">
            <a:extLst>
              <a:ext uri="{FF2B5EF4-FFF2-40B4-BE49-F238E27FC236}">
                <a16:creationId xmlns:a16="http://schemas.microsoft.com/office/drawing/2014/main" id="{1975F243-7C4D-8265-9124-238076EE6259}"/>
              </a:ext>
            </a:extLst>
          </p:cNvPr>
          <p:cNvPicPr>
            <a:picLocks noChangeAspect="1"/>
          </p:cNvPicPr>
          <p:nvPr/>
        </p:nvPicPr>
        <p:blipFill>
          <a:blip r:embed="rId2"/>
          <a:stretch>
            <a:fillRect/>
          </a:stretch>
        </p:blipFill>
        <p:spPr>
          <a:xfrm>
            <a:off x="9613660" y="264969"/>
            <a:ext cx="1474290" cy="1171075"/>
          </a:xfrm>
          <a:prstGeom prst="rect">
            <a:avLst/>
          </a:prstGeom>
        </p:spPr>
      </p:pic>
      <p:pic>
        <p:nvPicPr>
          <p:cNvPr id="4" name="Imagen 3" descr="Estante de tienda&#10;&#10;Descripción generada automáticamente con confianza media">
            <a:extLst>
              <a:ext uri="{FF2B5EF4-FFF2-40B4-BE49-F238E27FC236}">
                <a16:creationId xmlns:a16="http://schemas.microsoft.com/office/drawing/2014/main" id="{3A7E9852-1F88-438D-D45A-D9BE92D475EE}"/>
              </a:ext>
            </a:extLst>
          </p:cNvPr>
          <p:cNvPicPr>
            <a:picLocks noChangeAspect="1"/>
          </p:cNvPicPr>
          <p:nvPr/>
        </p:nvPicPr>
        <p:blipFill>
          <a:blip r:embed="rId3"/>
          <a:stretch>
            <a:fillRect/>
          </a:stretch>
        </p:blipFill>
        <p:spPr>
          <a:xfrm>
            <a:off x="6573613" y="1436044"/>
            <a:ext cx="4965243" cy="54219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Justificación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pic>
        <p:nvPicPr>
          <p:cNvPr id="7" name="Imagen 6">
            <a:extLst>
              <a:ext uri="{FF2B5EF4-FFF2-40B4-BE49-F238E27FC236}">
                <a16:creationId xmlns:a16="http://schemas.microsoft.com/office/drawing/2014/main" id="{0CAED807-CDEC-D139-4B6A-750E9544B8FE}"/>
              </a:ext>
            </a:extLst>
          </p:cNvPr>
          <p:cNvPicPr>
            <a:picLocks noChangeAspect="1"/>
          </p:cNvPicPr>
          <p:nvPr/>
        </p:nvPicPr>
        <p:blipFill>
          <a:blip r:embed="rId2"/>
          <a:stretch>
            <a:fillRect/>
          </a:stretch>
        </p:blipFill>
        <p:spPr>
          <a:xfrm>
            <a:off x="9613660" y="264969"/>
            <a:ext cx="1474290" cy="1171075"/>
          </a:xfrm>
          <a:prstGeom prst="rect">
            <a:avLst/>
          </a:prstGeom>
        </p:spPr>
      </p:pic>
      <p:sp>
        <p:nvSpPr>
          <p:cNvPr id="9" name="CuadroTexto 8">
            <a:extLst>
              <a:ext uri="{FF2B5EF4-FFF2-40B4-BE49-F238E27FC236}">
                <a16:creationId xmlns:a16="http://schemas.microsoft.com/office/drawing/2014/main" id="{BC1B0EC5-5529-2C03-95F3-19FE3AF67927}"/>
              </a:ext>
            </a:extLst>
          </p:cNvPr>
          <p:cNvSpPr txBox="1"/>
          <p:nvPr/>
        </p:nvSpPr>
        <p:spPr>
          <a:xfrm>
            <a:off x="250158" y="1854857"/>
            <a:ext cx="6096000" cy="3785652"/>
          </a:xfrm>
          <a:prstGeom prst="rect">
            <a:avLst/>
          </a:prstGeom>
          <a:noFill/>
        </p:spPr>
        <p:txBody>
          <a:bodyPr wrap="square">
            <a:spAutoFit/>
          </a:bodyPr>
          <a:lstStyle/>
          <a:p>
            <a:r>
              <a:rPr lang="es-419" sz="2000" dirty="0">
                <a:latin typeface="Arial" panose="020B0604020202020204" pitchFamily="34" charset="0"/>
                <a:cs typeface="Arial" panose="020B0604020202020204" pitchFamily="34" charset="0"/>
              </a:rPr>
              <a:t>Con el sistema MGM se pretende obtener información precisa de las ganancias y de los gastos, así como el detalle de los productos existentes, los proveedores y las facturas que se generan, lo que es información valiosa para el negocio. </a:t>
            </a:r>
          </a:p>
          <a:p>
            <a:endParaRPr lang="es-419" sz="2000" dirty="0">
              <a:latin typeface="Arial" panose="020B0604020202020204" pitchFamily="34" charset="0"/>
              <a:cs typeface="Arial" panose="020B0604020202020204" pitchFamily="34" charset="0"/>
            </a:endParaRPr>
          </a:p>
          <a:p>
            <a:r>
              <a:rPr lang="es-419" sz="2000" dirty="0">
                <a:latin typeface="Arial" panose="020B0604020202020204" pitchFamily="34" charset="0"/>
                <a:cs typeface="Arial" panose="020B0604020202020204" pitchFamily="34" charset="0"/>
              </a:rPr>
              <a:t>Además, la microempresa se beneficiará de la automatización de los reportes, facilitando la toma de decisiones de manera efectiva, al tiempo que posibilita acciones de mejora en los procesos y agiliza los tiempos.</a:t>
            </a:r>
          </a:p>
        </p:txBody>
      </p:sp>
      <p:pic>
        <p:nvPicPr>
          <p:cNvPr id="10" name="Imagen 9" descr="Estante de tienda&#10;&#10;Descripción generada automáticamente con confianza media">
            <a:extLst>
              <a:ext uri="{FF2B5EF4-FFF2-40B4-BE49-F238E27FC236}">
                <a16:creationId xmlns:a16="http://schemas.microsoft.com/office/drawing/2014/main" id="{CB50F960-9CA2-7618-21D6-3834EB001FB9}"/>
              </a:ext>
            </a:extLst>
          </p:cNvPr>
          <p:cNvPicPr>
            <a:picLocks noChangeAspect="1"/>
          </p:cNvPicPr>
          <p:nvPr/>
        </p:nvPicPr>
        <p:blipFill>
          <a:blip r:embed="rId3"/>
          <a:stretch>
            <a:fillRect/>
          </a:stretch>
        </p:blipFill>
        <p:spPr>
          <a:xfrm>
            <a:off x="6573613" y="1436044"/>
            <a:ext cx="4965243" cy="5421956"/>
          </a:xfrm>
          <a:prstGeom prst="rect">
            <a:avLst/>
          </a:prstGeom>
        </p:spPr>
      </p:pic>
    </p:spTree>
    <p:extLst>
      <p:ext uri="{BB962C8B-B14F-4D97-AF65-F5344CB8AC3E}">
        <p14:creationId xmlns:p14="http://schemas.microsoft.com/office/powerpoint/2010/main" val="3417825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744</Words>
  <Application>Microsoft Office PowerPoint</Application>
  <PresentationFormat>Panorámica</PresentationFormat>
  <Paragraphs>93</Paragraphs>
  <Slides>15</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Calibri</vt:lpstr>
      <vt:lpstr>Calibri Light</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Presentación de PowerPoint</vt:lpstr>
      <vt:lpstr>Delimitación</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Ambiente</cp:lastModifiedBy>
  <cp:revision>80</cp:revision>
  <dcterms:created xsi:type="dcterms:W3CDTF">2020-10-01T23:51:00Z</dcterms:created>
  <dcterms:modified xsi:type="dcterms:W3CDTF">2023-04-15T15:49:13Z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AF99B2A06E5545D8A5B8F1B4208FD0BF</vt:lpwstr>
  </property>
  <property fmtid="{D5CDD505-2E9C-101B-9397-08002B2CF9AE}" pid="10" name="KSOProductBuildVer">
    <vt:lpwstr>1033-11.2.0.11486</vt:lpwstr>
  </property>
</Properties>
</file>